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824FA-C1E6-3425-9EFB-129FFF628B82}" v="457" dt="2021-08-20T02:48:37.406"/>
    <p1510:client id="{9143A15C-AE76-3B2B-221B-60EA66030F1E}" v="666" dt="2021-08-21T02:54:17.121"/>
    <p1510:client id="{B9D5CDEC-7D7C-F0F1-1955-8599F84B0070}" v="1017" dt="2021-08-17T21:25:23.995"/>
    <p1510:client id="{C74C0551-BBDD-45EB-A02B-4920277299E4}" v="363" dt="2021-08-17T20:43:5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867D5-AB05-4A48-A0A5-59737B5C9FB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D87984-FB3B-46E4-9CBA-0EFBAF95C3CF}">
      <dgm:prSet/>
      <dgm:spPr/>
      <dgm:t>
        <a:bodyPr/>
        <a:lstStyle/>
        <a:p>
          <a:r>
            <a:rPr lang="en-US"/>
            <a:t>"Wertfreiheit" - value-freedom</a:t>
          </a:r>
        </a:p>
      </dgm:t>
    </dgm:pt>
    <dgm:pt modelId="{54FDDC1C-0880-4115-94FD-123073AC81A4}" type="parTrans" cxnId="{78F1FD10-33F4-42E4-97DA-37DBF5B4A912}">
      <dgm:prSet/>
      <dgm:spPr/>
      <dgm:t>
        <a:bodyPr/>
        <a:lstStyle/>
        <a:p>
          <a:endParaRPr lang="en-US"/>
        </a:p>
      </dgm:t>
    </dgm:pt>
    <dgm:pt modelId="{7D260833-F8B7-4D0A-B36A-41839D4837B0}" type="sibTrans" cxnId="{78F1FD10-33F4-42E4-97DA-37DBF5B4A912}">
      <dgm:prSet/>
      <dgm:spPr/>
      <dgm:t>
        <a:bodyPr/>
        <a:lstStyle/>
        <a:p>
          <a:endParaRPr lang="en-US"/>
        </a:p>
      </dgm:t>
    </dgm:pt>
    <dgm:pt modelId="{7ACF4B52-CB39-4CF9-8658-CE3240829B34}">
      <dgm:prSet/>
      <dgm:spPr/>
      <dgm:t>
        <a:bodyPr/>
        <a:lstStyle/>
        <a:p>
          <a:r>
            <a:rPr lang="en-US"/>
            <a:t>Mises - "economics is apolitical...although it is the foundation of politics and of every kind of political action".</a:t>
          </a:r>
        </a:p>
      </dgm:t>
    </dgm:pt>
    <dgm:pt modelId="{DFA9CF3B-4CD5-43AA-B831-6B48C8A87BDE}" type="parTrans" cxnId="{091DA73D-67A3-4A68-9C9A-8A7A47EC2331}">
      <dgm:prSet/>
      <dgm:spPr/>
      <dgm:t>
        <a:bodyPr/>
        <a:lstStyle/>
        <a:p>
          <a:endParaRPr lang="en-US"/>
        </a:p>
      </dgm:t>
    </dgm:pt>
    <dgm:pt modelId="{77D5D2FF-2DD0-4DD8-8775-9A56A1CCA9FC}" type="sibTrans" cxnId="{091DA73D-67A3-4A68-9C9A-8A7A47EC2331}">
      <dgm:prSet/>
      <dgm:spPr/>
      <dgm:t>
        <a:bodyPr/>
        <a:lstStyle/>
        <a:p>
          <a:endParaRPr lang="en-US"/>
        </a:p>
      </dgm:t>
    </dgm:pt>
    <dgm:pt modelId="{7F71FB95-B397-4632-B3AD-E1449916E23B}">
      <dgm:prSet/>
      <dgm:spPr/>
      <dgm:t>
        <a:bodyPr/>
        <a:lstStyle/>
        <a:p>
          <a:r>
            <a:rPr lang="en-US"/>
            <a:t>Austrian Case v. Neoclassical Interpretation</a:t>
          </a:r>
        </a:p>
      </dgm:t>
    </dgm:pt>
    <dgm:pt modelId="{4E06FAFA-E63A-4F19-9346-C10327FF774A}" type="parTrans" cxnId="{3565CF60-1C03-4E17-BE99-1A9D3F243839}">
      <dgm:prSet/>
      <dgm:spPr/>
      <dgm:t>
        <a:bodyPr/>
        <a:lstStyle/>
        <a:p>
          <a:endParaRPr lang="en-US"/>
        </a:p>
      </dgm:t>
    </dgm:pt>
    <dgm:pt modelId="{0FD4D64E-0767-4546-87A0-5302B38DF7AC}" type="sibTrans" cxnId="{3565CF60-1C03-4E17-BE99-1A9D3F243839}">
      <dgm:prSet/>
      <dgm:spPr/>
      <dgm:t>
        <a:bodyPr/>
        <a:lstStyle/>
        <a:p>
          <a:endParaRPr lang="en-US"/>
        </a:p>
      </dgm:t>
    </dgm:pt>
    <dgm:pt modelId="{5AABF8E5-6DAA-4480-BABF-71396BE29E34}">
      <dgm:prSet/>
      <dgm:spPr/>
      <dgm:t>
        <a:bodyPr/>
        <a:lstStyle/>
        <a:p>
          <a:r>
            <a:rPr lang="en-US"/>
            <a:t>Vision v. Analysis</a:t>
          </a:r>
        </a:p>
      </dgm:t>
    </dgm:pt>
    <dgm:pt modelId="{81AFE8B1-8D5C-4090-9C09-091D68C8D25D}" type="parTrans" cxnId="{382D6BEF-82BB-4DFA-B97B-9F7631FAF121}">
      <dgm:prSet/>
      <dgm:spPr/>
      <dgm:t>
        <a:bodyPr/>
        <a:lstStyle/>
        <a:p>
          <a:endParaRPr lang="en-US"/>
        </a:p>
      </dgm:t>
    </dgm:pt>
    <dgm:pt modelId="{69FAB418-6436-428B-B878-A4C9C217698F}" type="sibTrans" cxnId="{382D6BEF-82BB-4DFA-B97B-9F7631FAF121}">
      <dgm:prSet/>
      <dgm:spPr/>
      <dgm:t>
        <a:bodyPr/>
        <a:lstStyle/>
        <a:p>
          <a:endParaRPr lang="en-US"/>
        </a:p>
      </dgm:t>
    </dgm:pt>
    <dgm:pt modelId="{10E30554-23D6-473A-B0C4-1DED671A54D2}">
      <dgm:prSet/>
      <dgm:spPr/>
      <dgm:t>
        <a:bodyPr/>
        <a:lstStyle/>
        <a:p>
          <a:r>
            <a:rPr lang="en-US"/>
            <a:t>This view is not as viable as it once was considered</a:t>
          </a:r>
        </a:p>
      </dgm:t>
    </dgm:pt>
    <dgm:pt modelId="{41EE2E14-96B1-469B-91A2-39340E8CDEF1}" type="parTrans" cxnId="{89ADD882-7D7B-437F-BFDD-47F707434686}">
      <dgm:prSet/>
      <dgm:spPr/>
      <dgm:t>
        <a:bodyPr/>
        <a:lstStyle/>
        <a:p>
          <a:endParaRPr lang="en-US"/>
        </a:p>
      </dgm:t>
    </dgm:pt>
    <dgm:pt modelId="{3DFE809A-8F50-4205-8BB6-2713CEE7E769}" type="sibTrans" cxnId="{89ADD882-7D7B-437F-BFDD-47F707434686}">
      <dgm:prSet/>
      <dgm:spPr/>
      <dgm:t>
        <a:bodyPr/>
        <a:lstStyle/>
        <a:p>
          <a:endParaRPr lang="en-US"/>
        </a:p>
      </dgm:t>
    </dgm:pt>
    <dgm:pt modelId="{87364D34-86F6-450D-8A6D-4BA84E346B7E}" type="pres">
      <dgm:prSet presAssocID="{D3F867D5-AB05-4A48-A0A5-59737B5C9FB9}" presName="linear" presStyleCnt="0">
        <dgm:presLayoutVars>
          <dgm:animLvl val="lvl"/>
          <dgm:resizeHandles val="exact"/>
        </dgm:presLayoutVars>
      </dgm:prSet>
      <dgm:spPr/>
    </dgm:pt>
    <dgm:pt modelId="{767838CF-C941-48D8-8900-70E21C437C05}" type="pres">
      <dgm:prSet presAssocID="{FED87984-FB3B-46E4-9CBA-0EFBAF95C3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D8CAC7-7F15-4456-9F92-F98BDFDABC7A}" type="pres">
      <dgm:prSet presAssocID="{FED87984-FB3B-46E4-9CBA-0EFBAF95C3CF}" presName="childText" presStyleLbl="revTx" presStyleIdx="0" presStyleCnt="2">
        <dgm:presLayoutVars>
          <dgm:bulletEnabled val="1"/>
        </dgm:presLayoutVars>
      </dgm:prSet>
      <dgm:spPr/>
    </dgm:pt>
    <dgm:pt modelId="{B191B93B-0412-4C73-9387-28421179ACC5}" type="pres">
      <dgm:prSet presAssocID="{7F71FB95-B397-4632-B3AD-E1449916E2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F78A89-E597-440C-9F4A-9C05771C01A2}" type="pres">
      <dgm:prSet presAssocID="{7F71FB95-B397-4632-B3AD-E1449916E23B}" presName="childText" presStyleLbl="revTx" presStyleIdx="1" presStyleCnt="2">
        <dgm:presLayoutVars>
          <dgm:bulletEnabled val="1"/>
        </dgm:presLayoutVars>
      </dgm:prSet>
      <dgm:spPr/>
    </dgm:pt>
    <dgm:pt modelId="{1A0F9401-3DD9-4E1E-B8D8-660BFA334035}" type="pres">
      <dgm:prSet presAssocID="{10E30554-23D6-473A-B0C4-1DED671A54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F1FD10-33F4-42E4-97DA-37DBF5B4A912}" srcId="{D3F867D5-AB05-4A48-A0A5-59737B5C9FB9}" destId="{FED87984-FB3B-46E4-9CBA-0EFBAF95C3CF}" srcOrd="0" destOrd="0" parTransId="{54FDDC1C-0880-4115-94FD-123073AC81A4}" sibTransId="{7D260833-F8B7-4D0A-B36A-41839D4837B0}"/>
    <dgm:cxn modelId="{285E9312-0426-4155-9D11-E34281560F2A}" type="presOf" srcId="{FED87984-FB3B-46E4-9CBA-0EFBAF95C3CF}" destId="{767838CF-C941-48D8-8900-70E21C437C05}" srcOrd="0" destOrd="0" presId="urn:microsoft.com/office/officeart/2005/8/layout/vList2"/>
    <dgm:cxn modelId="{E8E9FA26-71AC-415E-B17F-40EECBBF0267}" type="presOf" srcId="{5AABF8E5-6DAA-4480-BABF-71396BE29E34}" destId="{8DF78A89-E597-440C-9F4A-9C05771C01A2}" srcOrd="0" destOrd="0" presId="urn:microsoft.com/office/officeart/2005/8/layout/vList2"/>
    <dgm:cxn modelId="{091DA73D-67A3-4A68-9C9A-8A7A47EC2331}" srcId="{FED87984-FB3B-46E4-9CBA-0EFBAF95C3CF}" destId="{7ACF4B52-CB39-4CF9-8658-CE3240829B34}" srcOrd="0" destOrd="0" parTransId="{DFA9CF3B-4CD5-43AA-B831-6B48C8A87BDE}" sibTransId="{77D5D2FF-2DD0-4DD8-8775-9A56A1CCA9FC}"/>
    <dgm:cxn modelId="{3565CF60-1C03-4E17-BE99-1A9D3F243839}" srcId="{D3F867D5-AB05-4A48-A0A5-59737B5C9FB9}" destId="{7F71FB95-B397-4632-B3AD-E1449916E23B}" srcOrd="1" destOrd="0" parTransId="{4E06FAFA-E63A-4F19-9346-C10327FF774A}" sibTransId="{0FD4D64E-0767-4546-87A0-5302B38DF7AC}"/>
    <dgm:cxn modelId="{2D4D8555-26E5-403C-B8B0-514AB2DA4489}" type="presOf" srcId="{D3F867D5-AB05-4A48-A0A5-59737B5C9FB9}" destId="{87364D34-86F6-450D-8A6D-4BA84E346B7E}" srcOrd="0" destOrd="0" presId="urn:microsoft.com/office/officeart/2005/8/layout/vList2"/>
    <dgm:cxn modelId="{89ADD882-7D7B-437F-BFDD-47F707434686}" srcId="{D3F867D5-AB05-4A48-A0A5-59737B5C9FB9}" destId="{10E30554-23D6-473A-B0C4-1DED671A54D2}" srcOrd="2" destOrd="0" parTransId="{41EE2E14-96B1-469B-91A2-39340E8CDEF1}" sibTransId="{3DFE809A-8F50-4205-8BB6-2713CEE7E769}"/>
    <dgm:cxn modelId="{BA347A9D-AD46-4480-9C95-4E761108187C}" type="presOf" srcId="{7ACF4B52-CB39-4CF9-8658-CE3240829B34}" destId="{21D8CAC7-7F15-4456-9F92-F98BDFDABC7A}" srcOrd="0" destOrd="0" presId="urn:microsoft.com/office/officeart/2005/8/layout/vList2"/>
    <dgm:cxn modelId="{0BD008CF-C5EA-4C94-8E24-A41766F4F6EA}" type="presOf" srcId="{7F71FB95-B397-4632-B3AD-E1449916E23B}" destId="{B191B93B-0412-4C73-9387-28421179ACC5}" srcOrd="0" destOrd="0" presId="urn:microsoft.com/office/officeart/2005/8/layout/vList2"/>
    <dgm:cxn modelId="{67CA35D4-4DFD-4071-B477-1F84D107AF4F}" type="presOf" srcId="{10E30554-23D6-473A-B0C4-1DED671A54D2}" destId="{1A0F9401-3DD9-4E1E-B8D8-660BFA334035}" srcOrd="0" destOrd="0" presId="urn:microsoft.com/office/officeart/2005/8/layout/vList2"/>
    <dgm:cxn modelId="{382D6BEF-82BB-4DFA-B97B-9F7631FAF121}" srcId="{7F71FB95-B397-4632-B3AD-E1449916E23B}" destId="{5AABF8E5-6DAA-4480-BABF-71396BE29E34}" srcOrd="0" destOrd="0" parTransId="{81AFE8B1-8D5C-4090-9C09-091D68C8D25D}" sibTransId="{69FAB418-6436-428B-B878-A4C9C217698F}"/>
    <dgm:cxn modelId="{C7710F62-CF2C-4585-8411-ACDD5CA81070}" type="presParOf" srcId="{87364D34-86F6-450D-8A6D-4BA84E346B7E}" destId="{767838CF-C941-48D8-8900-70E21C437C05}" srcOrd="0" destOrd="0" presId="urn:microsoft.com/office/officeart/2005/8/layout/vList2"/>
    <dgm:cxn modelId="{B4A86180-6BEB-41F2-ABEA-636BE9C43826}" type="presParOf" srcId="{87364D34-86F6-450D-8A6D-4BA84E346B7E}" destId="{21D8CAC7-7F15-4456-9F92-F98BDFDABC7A}" srcOrd="1" destOrd="0" presId="urn:microsoft.com/office/officeart/2005/8/layout/vList2"/>
    <dgm:cxn modelId="{E90C5042-24C8-47C1-95F5-B055EB046ADF}" type="presParOf" srcId="{87364D34-86F6-450D-8A6D-4BA84E346B7E}" destId="{B191B93B-0412-4C73-9387-28421179ACC5}" srcOrd="2" destOrd="0" presId="urn:microsoft.com/office/officeart/2005/8/layout/vList2"/>
    <dgm:cxn modelId="{78E30AF1-D720-4B09-8856-7200B2AD4DB0}" type="presParOf" srcId="{87364D34-86F6-450D-8A6D-4BA84E346B7E}" destId="{8DF78A89-E597-440C-9F4A-9C05771C01A2}" srcOrd="3" destOrd="0" presId="urn:microsoft.com/office/officeart/2005/8/layout/vList2"/>
    <dgm:cxn modelId="{31E29E4F-6660-4119-A2D3-0CCBA926AA61}" type="presParOf" srcId="{87364D34-86F6-450D-8A6D-4BA84E346B7E}" destId="{1A0F9401-3DD9-4E1E-B8D8-660BFA3340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DD91C-BAF4-437D-94CB-C0DA439F2D1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E4C529-6B1A-4553-A9F6-9522C755A037}">
      <dgm:prSet/>
      <dgm:spPr/>
      <dgm:t>
        <a:bodyPr/>
        <a:lstStyle/>
        <a:p>
          <a:r>
            <a:rPr lang="en-US"/>
            <a:t>Most important contribution – economic calculation</a:t>
          </a:r>
        </a:p>
      </dgm:t>
    </dgm:pt>
    <dgm:pt modelId="{3F472571-174E-428D-A9F3-D6AC1907CF7E}" type="parTrans" cxnId="{C8D379FA-47AF-473C-A3F7-C41965A8C884}">
      <dgm:prSet/>
      <dgm:spPr/>
      <dgm:t>
        <a:bodyPr/>
        <a:lstStyle/>
        <a:p>
          <a:endParaRPr lang="en-US"/>
        </a:p>
      </dgm:t>
    </dgm:pt>
    <dgm:pt modelId="{BAD75504-9EDD-47C7-BBBE-D25CBD4725F1}" type="sibTrans" cxnId="{C8D379FA-47AF-473C-A3F7-C41965A8C884}">
      <dgm:prSet/>
      <dgm:spPr/>
      <dgm:t>
        <a:bodyPr/>
        <a:lstStyle/>
        <a:p>
          <a:endParaRPr lang="en-US"/>
        </a:p>
      </dgm:t>
    </dgm:pt>
    <dgm:pt modelId="{C0D6F1E1-D2DB-42AB-B92B-D6AAEAD405EE}">
      <dgm:prSet/>
      <dgm:spPr/>
      <dgm:t>
        <a:bodyPr/>
        <a:lstStyle/>
        <a:p>
          <a:r>
            <a:rPr lang="en-US"/>
            <a:t>What is economic calculation?</a:t>
          </a:r>
        </a:p>
      </dgm:t>
    </dgm:pt>
    <dgm:pt modelId="{C39513A0-8061-49A9-8705-D724C38DD28E}" type="parTrans" cxnId="{D48E96F7-EA92-401E-BDDD-7D4F035C31D1}">
      <dgm:prSet/>
      <dgm:spPr/>
      <dgm:t>
        <a:bodyPr/>
        <a:lstStyle/>
        <a:p>
          <a:endParaRPr lang="en-US"/>
        </a:p>
      </dgm:t>
    </dgm:pt>
    <dgm:pt modelId="{9FC27738-134B-4916-8A1F-A357AAC5E9DF}" type="sibTrans" cxnId="{D48E96F7-EA92-401E-BDDD-7D4F035C31D1}">
      <dgm:prSet/>
      <dgm:spPr/>
      <dgm:t>
        <a:bodyPr/>
        <a:lstStyle/>
        <a:p>
          <a:endParaRPr lang="en-US"/>
        </a:p>
      </dgm:t>
    </dgm:pt>
    <dgm:pt modelId="{7BD23033-9A4C-445C-97AC-D87DFB9EDF49}">
      <dgm:prSet/>
      <dgm:spPr/>
      <dgm:t>
        <a:bodyPr/>
        <a:lstStyle/>
        <a:p>
          <a:r>
            <a:rPr lang="en-US"/>
            <a:t>"decision-making ability to allocate scarce capital resources among competing uses"</a:t>
          </a:r>
        </a:p>
      </dgm:t>
    </dgm:pt>
    <dgm:pt modelId="{2AFB8CC2-488E-4F9A-9932-CB8EE1CBA444}" type="parTrans" cxnId="{8FCEC9D0-2A05-4EB4-8A3E-B636D600780C}">
      <dgm:prSet/>
      <dgm:spPr/>
      <dgm:t>
        <a:bodyPr/>
        <a:lstStyle/>
        <a:p>
          <a:endParaRPr lang="en-US"/>
        </a:p>
      </dgm:t>
    </dgm:pt>
    <dgm:pt modelId="{447A8255-9FE7-417B-A281-AE37ABF04130}" type="sibTrans" cxnId="{8FCEC9D0-2A05-4EB4-8A3E-B636D600780C}">
      <dgm:prSet/>
      <dgm:spPr/>
      <dgm:t>
        <a:bodyPr/>
        <a:lstStyle/>
        <a:p>
          <a:endParaRPr lang="en-US"/>
        </a:p>
      </dgm:t>
    </dgm:pt>
    <dgm:pt modelId="{E0084122-9C9E-4E86-9884-53E50A08185E}">
      <dgm:prSet/>
      <dgm:spPr/>
      <dgm:t>
        <a:bodyPr/>
        <a:lstStyle/>
        <a:p>
          <a:r>
            <a:rPr lang="en-US"/>
            <a:t>Mise: decision-making ability is dependent on the institutional context of </a:t>
          </a:r>
          <a:r>
            <a:rPr lang="en-US" u="sng"/>
            <a:t>private property</a:t>
          </a:r>
          <a:r>
            <a:rPr lang="en-US"/>
            <a:t>. </a:t>
          </a:r>
        </a:p>
      </dgm:t>
    </dgm:pt>
    <dgm:pt modelId="{CC1D2F8A-5796-449B-ABF8-258432787CE1}" type="parTrans" cxnId="{DEECE7FA-F8BA-4DA6-BCBC-5E76E0DAE58D}">
      <dgm:prSet/>
      <dgm:spPr/>
      <dgm:t>
        <a:bodyPr/>
        <a:lstStyle/>
        <a:p>
          <a:endParaRPr lang="en-US"/>
        </a:p>
      </dgm:t>
    </dgm:pt>
    <dgm:pt modelId="{1E941BA9-04C9-48A5-9988-0C9BEB062B3E}" type="sibTrans" cxnId="{DEECE7FA-F8BA-4DA6-BCBC-5E76E0DAE58D}">
      <dgm:prSet/>
      <dgm:spPr/>
      <dgm:t>
        <a:bodyPr/>
        <a:lstStyle/>
        <a:p>
          <a:endParaRPr lang="en-US"/>
        </a:p>
      </dgm:t>
    </dgm:pt>
    <dgm:pt modelId="{85552085-FCD7-4742-BBE0-0148546683AC}" type="pres">
      <dgm:prSet presAssocID="{BABDD91C-BAF4-437D-94CB-C0DA439F2D1A}" presName="linear" presStyleCnt="0">
        <dgm:presLayoutVars>
          <dgm:animLvl val="lvl"/>
          <dgm:resizeHandles val="exact"/>
        </dgm:presLayoutVars>
      </dgm:prSet>
      <dgm:spPr/>
    </dgm:pt>
    <dgm:pt modelId="{AB74C4AD-16C6-47AC-A5FB-7568577DFDA9}" type="pres">
      <dgm:prSet presAssocID="{C0E4C529-6B1A-4553-A9F6-9522C755A0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F8E4A1-487D-4BCE-A9A9-E60F70DC39B1}" type="pres">
      <dgm:prSet presAssocID="{BAD75504-9EDD-47C7-BBBE-D25CBD4725F1}" presName="spacer" presStyleCnt="0"/>
      <dgm:spPr/>
    </dgm:pt>
    <dgm:pt modelId="{CB84B659-9F03-45AF-86DC-EB18C198A60D}" type="pres">
      <dgm:prSet presAssocID="{C0D6F1E1-D2DB-42AB-B92B-D6AAEAD405E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8586838-BB74-4F5B-868B-636995024928}" type="pres">
      <dgm:prSet presAssocID="{C0D6F1E1-D2DB-42AB-B92B-D6AAEAD405E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7D4622F-FA86-432C-BA61-FCA5B56A1244}" type="presOf" srcId="{C0D6F1E1-D2DB-42AB-B92B-D6AAEAD405EE}" destId="{CB84B659-9F03-45AF-86DC-EB18C198A60D}" srcOrd="0" destOrd="0" presId="urn:microsoft.com/office/officeart/2005/8/layout/vList2"/>
    <dgm:cxn modelId="{CAF7553C-F25A-44DE-8888-A8B59275A904}" type="presOf" srcId="{C0E4C529-6B1A-4553-A9F6-9522C755A037}" destId="{AB74C4AD-16C6-47AC-A5FB-7568577DFDA9}" srcOrd="0" destOrd="0" presId="urn:microsoft.com/office/officeart/2005/8/layout/vList2"/>
    <dgm:cxn modelId="{866ABE47-988A-41A6-B7D7-61B4F08A953F}" type="presOf" srcId="{BABDD91C-BAF4-437D-94CB-C0DA439F2D1A}" destId="{85552085-FCD7-4742-BBE0-0148546683AC}" srcOrd="0" destOrd="0" presId="urn:microsoft.com/office/officeart/2005/8/layout/vList2"/>
    <dgm:cxn modelId="{8C928594-9156-46DC-88AB-2EDB4E8F23D1}" type="presOf" srcId="{E0084122-9C9E-4E86-9884-53E50A08185E}" destId="{C8586838-BB74-4F5B-868B-636995024928}" srcOrd="0" destOrd="1" presId="urn:microsoft.com/office/officeart/2005/8/layout/vList2"/>
    <dgm:cxn modelId="{8FCEC9D0-2A05-4EB4-8A3E-B636D600780C}" srcId="{C0D6F1E1-D2DB-42AB-B92B-D6AAEAD405EE}" destId="{7BD23033-9A4C-445C-97AC-D87DFB9EDF49}" srcOrd="0" destOrd="0" parTransId="{2AFB8CC2-488E-4F9A-9932-CB8EE1CBA444}" sibTransId="{447A8255-9FE7-417B-A281-AE37ABF04130}"/>
    <dgm:cxn modelId="{DE61DFDC-F187-4A18-A65C-FC2A9B33955E}" type="presOf" srcId="{7BD23033-9A4C-445C-97AC-D87DFB9EDF49}" destId="{C8586838-BB74-4F5B-868B-636995024928}" srcOrd="0" destOrd="0" presId="urn:microsoft.com/office/officeart/2005/8/layout/vList2"/>
    <dgm:cxn modelId="{D48E96F7-EA92-401E-BDDD-7D4F035C31D1}" srcId="{BABDD91C-BAF4-437D-94CB-C0DA439F2D1A}" destId="{C0D6F1E1-D2DB-42AB-B92B-D6AAEAD405EE}" srcOrd="1" destOrd="0" parTransId="{C39513A0-8061-49A9-8705-D724C38DD28E}" sibTransId="{9FC27738-134B-4916-8A1F-A357AAC5E9DF}"/>
    <dgm:cxn modelId="{C8D379FA-47AF-473C-A3F7-C41965A8C884}" srcId="{BABDD91C-BAF4-437D-94CB-C0DA439F2D1A}" destId="{C0E4C529-6B1A-4553-A9F6-9522C755A037}" srcOrd="0" destOrd="0" parTransId="{3F472571-174E-428D-A9F3-D6AC1907CF7E}" sibTransId="{BAD75504-9EDD-47C7-BBBE-D25CBD4725F1}"/>
    <dgm:cxn modelId="{DEECE7FA-F8BA-4DA6-BCBC-5E76E0DAE58D}" srcId="{C0D6F1E1-D2DB-42AB-B92B-D6AAEAD405EE}" destId="{E0084122-9C9E-4E86-9884-53E50A08185E}" srcOrd="1" destOrd="0" parTransId="{CC1D2F8A-5796-449B-ABF8-258432787CE1}" sibTransId="{1E941BA9-04C9-48A5-9988-0C9BEB062B3E}"/>
    <dgm:cxn modelId="{CF3B28C1-8A0A-4EAA-A9A6-AF1B9DC5FB33}" type="presParOf" srcId="{85552085-FCD7-4742-BBE0-0148546683AC}" destId="{AB74C4AD-16C6-47AC-A5FB-7568577DFDA9}" srcOrd="0" destOrd="0" presId="urn:microsoft.com/office/officeart/2005/8/layout/vList2"/>
    <dgm:cxn modelId="{5B54073A-AF53-4B41-86D9-5205DF3AE626}" type="presParOf" srcId="{85552085-FCD7-4742-BBE0-0148546683AC}" destId="{DCF8E4A1-487D-4BCE-A9A9-E60F70DC39B1}" srcOrd="1" destOrd="0" presId="urn:microsoft.com/office/officeart/2005/8/layout/vList2"/>
    <dgm:cxn modelId="{F2E2D0FC-4FE7-470E-AFF2-B14879D2ED9B}" type="presParOf" srcId="{85552085-FCD7-4742-BBE0-0148546683AC}" destId="{CB84B659-9F03-45AF-86DC-EB18C198A60D}" srcOrd="2" destOrd="0" presId="urn:microsoft.com/office/officeart/2005/8/layout/vList2"/>
    <dgm:cxn modelId="{74A7C1D3-1D3B-41B9-A025-91DF2AFC6B11}" type="presParOf" srcId="{85552085-FCD7-4742-BBE0-0148546683AC}" destId="{C8586838-BB74-4F5B-868B-6369950249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38CF-C941-48D8-8900-70E21C437C05}">
      <dsp:nvSpPr>
        <dsp:cNvPr id="0" name=""/>
        <dsp:cNvSpPr/>
      </dsp:nvSpPr>
      <dsp:spPr>
        <a:xfrm>
          <a:off x="0" y="66967"/>
          <a:ext cx="6571413" cy="13022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"Wertfreiheit" - value-freedom</a:t>
          </a:r>
        </a:p>
      </dsp:txBody>
      <dsp:txXfrm>
        <a:off x="63569" y="130536"/>
        <a:ext cx="6444275" cy="1175072"/>
      </dsp:txXfrm>
    </dsp:sp>
    <dsp:sp modelId="{21D8CAC7-7F15-4456-9F92-F98BDFDABC7A}">
      <dsp:nvSpPr>
        <dsp:cNvPr id="0" name=""/>
        <dsp:cNvSpPr/>
      </dsp:nvSpPr>
      <dsp:spPr>
        <a:xfrm>
          <a:off x="0" y="1369177"/>
          <a:ext cx="6571413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4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Mises - "economics is apolitical...although it is the foundation of politics and of every kind of political action".</a:t>
          </a:r>
        </a:p>
      </dsp:txBody>
      <dsp:txXfrm>
        <a:off x="0" y="1369177"/>
        <a:ext cx="6571413" cy="1159200"/>
      </dsp:txXfrm>
    </dsp:sp>
    <dsp:sp modelId="{B191B93B-0412-4C73-9387-28421179ACC5}">
      <dsp:nvSpPr>
        <dsp:cNvPr id="0" name=""/>
        <dsp:cNvSpPr/>
      </dsp:nvSpPr>
      <dsp:spPr>
        <a:xfrm>
          <a:off x="0" y="2528377"/>
          <a:ext cx="6571413" cy="1302210"/>
        </a:xfrm>
        <a:prstGeom prst="roundRect">
          <a:avLst/>
        </a:prstGeom>
        <a:solidFill>
          <a:schemeClr val="accent2">
            <a:hueOff val="-1241385"/>
            <a:satOff val="-1965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Austrian Case v. Neoclassical Interpretation</a:t>
          </a:r>
        </a:p>
      </dsp:txBody>
      <dsp:txXfrm>
        <a:off x="63569" y="2591946"/>
        <a:ext cx="6444275" cy="1175072"/>
      </dsp:txXfrm>
    </dsp:sp>
    <dsp:sp modelId="{8DF78A89-E597-440C-9F4A-9C05771C01A2}">
      <dsp:nvSpPr>
        <dsp:cNvPr id="0" name=""/>
        <dsp:cNvSpPr/>
      </dsp:nvSpPr>
      <dsp:spPr>
        <a:xfrm>
          <a:off x="0" y="3830588"/>
          <a:ext cx="657141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4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Vision v. Analysis</a:t>
          </a:r>
        </a:p>
      </dsp:txBody>
      <dsp:txXfrm>
        <a:off x="0" y="3830588"/>
        <a:ext cx="6571413" cy="529920"/>
      </dsp:txXfrm>
    </dsp:sp>
    <dsp:sp modelId="{1A0F9401-3DD9-4E1E-B8D8-660BFA334035}">
      <dsp:nvSpPr>
        <dsp:cNvPr id="0" name=""/>
        <dsp:cNvSpPr/>
      </dsp:nvSpPr>
      <dsp:spPr>
        <a:xfrm>
          <a:off x="0" y="4360508"/>
          <a:ext cx="6571413" cy="1302210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This view is not as viable as it once was considered</a:t>
          </a:r>
        </a:p>
      </dsp:txBody>
      <dsp:txXfrm>
        <a:off x="63569" y="4424077"/>
        <a:ext cx="6444275" cy="1175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4C4AD-16C6-47AC-A5FB-7568577DFDA9}">
      <dsp:nvSpPr>
        <dsp:cNvPr id="0" name=""/>
        <dsp:cNvSpPr/>
      </dsp:nvSpPr>
      <dsp:spPr>
        <a:xfrm>
          <a:off x="0" y="34702"/>
          <a:ext cx="6571413" cy="1474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Most important contribution – economic calculation</a:t>
          </a:r>
        </a:p>
      </dsp:txBody>
      <dsp:txXfrm>
        <a:off x="71965" y="106667"/>
        <a:ext cx="6427483" cy="1330270"/>
      </dsp:txXfrm>
    </dsp:sp>
    <dsp:sp modelId="{CB84B659-9F03-45AF-86DC-EB18C198A60D}">
      <dsp:nvSpPr>
        <dsp:cNvPr id="0" name=""/>
        <dsp:cNvSpPr/>
      </dsp:nvSpPr>
      <dsp:spPr>
        <a:xfrm>
          <a:off x="0" y="1612582"/>
          <a:ext cx="6571413" cy="1474200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What is economic calculation?</a:t>
          </a:r>
        </a:p>
      </dsp:txBody>
      <dsp:txXfrm>
        <a:off x="71965" y="1684547"/>
        <a:ext cx="6427483" cy="1330270"/>
      </dsp:txXfrm>
    </dsp:sp>
    <dsp:sp modelId="{C8586838-BB74-4F5B-868B-636995024928}">
      <dsp:nvSpPr>
        <dsp:cNvPr id="0" name=""/>
        <dsp:cNvSpPr/>
      </dsp:nvSpPr>
      <dsp:spPr>
        <a:xfrm>
          <a:off x="0" y="3086782"/>
          <a:ext cx="6571413" cy="26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42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"decision-making ability to allocate scarce capital resources among competing uses"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Mise: decision-making ability is dependent on the institutional context of </a:t>
          </a:r>
          <a:r>
            <a:rPr lang="en-US" sz="2800" u="sng" kern="1200"/>
            <a:t>private property</a:t>
          </a:r>
          <a:r>
            <a:rPr lang="en-US" sz="2800" kern="1200"/>
            <a:t>. </a:t>
          </a:r>
        </a:p>
      </dsp:txBody>
      <dsp:txXfrm>
        <a:off x="0" y="3086782"/>
        <a:ext cx="6571413" cy="260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8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9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4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9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8/20/2021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937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20_capitalism_banne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goqatar.com/2019/12/qatar-russia-sign-mou-on-entry-visa-exemptio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fletonegro.com/v/2013/04/04/de-la-perestroika-a-la-perez-torta-del-chavismo-o-por-que-no-votare-por-madur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ndknote.blogspot.com/2016/09/7-kapal-pesiar-paling-mewah-di-dunia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agingnonviolence.org/feature/beat-1-percent-start-learning-favorite-moves/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68" descr="Stock market graph on display">
            <a:extLst>
              <a:ext uri="{FF2B5EF4-FFF2-40B4-BE49-F238E27FC236}">
                <a16:creationId xmlns:a16="http://schemas.microsoft.com/office/drawing/2014/main" id="{8F12CE5B-56FF-40B3-8616-9E3B07169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2" r="12934" b="-8"/>
          <a:stretch/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B369A2E-99B1-4A2B-9343-957A6C16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Oval 78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8717" y="1496399"/>
            <a:ext cx="5758071" cy="2577893"/>
          </a:xfrm>
        </p:spPr>
        <p:txBody>
          <a:bodyPr>
            <a:normAutofit/>
          </a:bodyPr>
          <a:lstStyle/>
          <a:p>
            <a:r>
              <a:rPr lang="en-US" sz="3300">
                <a:ea typeface="Source Sans Pro SemiBold"/>
              </a:rPr>
              <a:t>Calculation and coordination</a:t>
            </a:r>
            <a:endParaRPr lang="en-US" sz="33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5517" y="4130083"/>
            <a:ext cx="3624471" cy="1544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Source Sans Pro"/>
              </a:rPr>
              <a:t>Essays on socialism and transitional political economy</a:t>
            </a:r>
          </a:p>
          <a:p>
            <a:r>
              <a:rPr lang="en-US" sz="1200" dirty="0">
                <a:ea typeface="Source Sans Pro"/>
              </a:rPr>
              <a:t>By: Peter j. </a:t>
            </a:r>
            <a:r>
              <a:rPr lang="en-US" sz="1200" dirty="0" err="1">
                <a:ea typeface="Source Sans Pro"/>
              </a:rPr>
              <a:t>Boettke</a:t>
            </a:r>
            <a:endParaRPr lang="en-US" sz="1200" dirty="0">
              <a:ea typeface="Source Sans Pro"/>
            </a:endParaRPr>
          </a:p>
          <a:p>
            <a:r>
              <a:rPr lang="en-US" sz="1200" dirty="0">
                <a:ea typeface="Source Sans Pro"/>
              </a:rPr>
              <a:t>Presented by: Wyatt Platts</a:t>
            </a:r>
          </a:p>
          <a:p>
            <a:endParaRPr lang="en-US" sz="800">
              <a:ea typeface="Source Sans Pro"/>
            </a:endParaRPr>
          </a:p>
        </p:txBody>
      </p:sp>
      <p:sp>
        <p:nvSpPr>
          <p:cNvPr id="8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3" name="Graphic 212">
            <a:extLst>
              <a:ext uri="{FF2B5EF4-FFF2-40B4-BE49-F238E27FC236}">
                <a16:creationId xmlns:a16="http://schemas.microsoft.com/office/drawing/2014/main" id="{B3D7D008-0B6D-4161-BEDA-6AF6A03BC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0339FE9-6931-4B68-8E22-6539BB60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0218489-E03B-4E4F-9ADA-EC579122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36F491E-9A40-46C5-BD55-356F1502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EC201AA-621E-4837-A31C-D061443F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AA707BA-98B0-47C5-B34A-63D60A010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F758-41E4-41A1-9C70-1B13D992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The question of culture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CE910-A77F-4E81-A3AF-A54318A43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Why culture matters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A9B09-A70B-4831-A770-C17ABBFC10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Economics is a counterbalance to opposing interpretations</a:t>
            </a:r>
          </a:p>
          <a:p>
            <a:r>
              <a:rPr lang="en-US" dirty="0">
                <a:ea typeface="Source Sans Pro"/>
              </a:rPr>
              <a:t>Culture can be explained by economic conditions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1F939-717A-49B3-90BE-AB666986E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rot="300000">
            <a:off x="6172200" y="2016464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Source Sans Pro"/>
              </a:rPr>
              <a:t>"</a:t>
            </a:r>
            <a:r>
              <a:rPr lang="en-US" dirty="0">
                <a:ea typeface="+mn-lt"/>
                <a:cs typeface="+mn-lt"/>
              </a:rPr>
              <a:t>Little else is requisite to carry a state to the highest degree of opulence from the lowest barbarism, but peace, easy taxes, and a tolerable administration of justice: all the rest being brought about by the natural course of things."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ea typeface="Source Sans Pro"/>
              </a:rPr>
              <a:t>-Adam Smith</a:t>
            </a:r>
          </a:p>
        </p:txBody>
      </p:sp>
      <p:pic>
        <p:nvPicPr>
          <p:cNvPr id="7" name="Picture 7" descr="Vintage houses">
            <a:extLst>
              <a:ext uri="{FF2B5EF4-FFF2-40B4-BE49-F238E27FC236}">
                <a16:creationId xmlns:a16="http://schemas.microsoft.com/office/drawing/2014/main" id="{8A15C77B-6A06-4516-8FF4-D050CE38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4350202"/>
            <a:ext cx="3352799" cy="223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667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EC5389-9D9B-4729-A8CA-92C0ED5A3F52}"/>
              </a:ext>
            </a:extLst>
          </p:cNvPr>
          <p:cNvSpPr/>
          <p:nvPr/>
        </p:nvSpPr>
        <p:spPr>
          <a:xfrm>
            <a:off x="3682094" y="4694465"/>
            <a:ext cx="6241142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6B0BFC-3172-4576-A5A9-5159271E1C1B}"/>
              </a:ext>
            </a:extLst>
          </p:cNvPr>
          <p:cNvSpPr/>
          <p:nvPr/>
        </p:nvSpPr>
        <p:spPr>
          <a:xfrm>
            <a:off x="1456418" y="2149476"/>
            <a:ext cx="6923314" cy="1785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BED12-2929-4961-BF43-FB9FAC43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Relation to common text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A0C71-A0E9-4C6C-839D-1F1C88E9F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873" y="4946877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ea typeface="Source Sans Pro"/>
              </a:rPr>
              <a:t>Organizations, learning and change</a:t>
            </a:r>
          </a:p>
          <a:p>
            <a:r>
              <a:rPr lang="en-US" dirty="0">
                <a:solidFill>
                  <a:schemeClr val="bg1"/>
                </a:solidFill>
                <a:ea typeface="Source Sans Pro"/>
              </a:rPr>
              <a:t>                               Page 75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24A4D-B59A-4815-99E2-C9F64FB01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9E01E-311C-4495-8178-7A3B42421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959" y="2497818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Source Sans Pro"/>
              </a:rPr>
              <a:t>Informal constraints</a:t>
            </a:r>
          </a:p>
          <a:p>
            <a:r>
              <a:rPr lang="en-US" dirty="0">
                <a:solidFill>
                  <a:schemeClr val="bg1"/>
                </a:solidFill>
                <a:ea typeface="Source Sans Pro"/>
              </a:rPr>
              <a:t>Formal Constraints</a:t>
            </a:r>
          </a:p>
          <a:p>
            <a:endParaRPr lang="en-US" dirty="0">
              <a:ea typeface="Source Sans Pro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A7DCF-EE9B-48F0-A90B-7B4D0FA4B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6599" y="2802617"/>
            <a:ext cx="2425473" cy="622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Source Sans Pro"/>
              </a:rPr>
              <a:t>Enforcement</a:t>
            </a:r>
            <a:endParaRPr lang="en-US">
              <a:solidFill>
                <a:schemeClr val="bg1"/>
              </a:solidFill>
              <a:ea typeface="Source Sans Pro"/>
            </a:endParaRPr>
          </a:p>
        </p:txBody>
      </p:sp>
      <p:sp>
        <p:nvSpPr>
          <p:cNvPr id="7" name="Arrow: Left-Right-Up 6">
            <a:extLst>
              <a:ext uri="{FF2B5EF4-FFF2-40B4-BE49-F238E27FC236}">
                <a16:creationId xmlns:a16="http://schemas.microsoft.com/office/drawing/2014/main" id="{54F13AE8-4FDF-4C3F-BB5B-464DEB454F82}"/>
              </a:ext>
            </a:extLst>
          </p:cNvPr>
          <p:cNvSpPr/>
          <p:nvPr/>
        </p:nvSpPr>
        <p:spPr>
          <a:xfrm rot="5400000">
            <a:off x="4776724" y="2611917"/>
            <a:ext cx="1219200" cy="84908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1C01B-1187-4C4B-A0A9-F6C63E18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 dirty="0">
                <a:ea typeface="Source Sans Pro"/>
              </a:rPr>
              <a:t>Goal: </a:t>
            </a:r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8C940D-4516-4630-B49F-65C1A82FE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45" name="Graphic 212">
              <a:extLst>
                <a:ext uri="{FF2B5EF4-FFF2-40B4-BE49-F238E27FC236}">
                  <a16:creationId xmlns:a16="http://schemas.microsoft.com/office/drawing/2014/main" id="{160C130F-E752-44CF-98A8-75490C2A2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6" name="Graphic 212">
              <a:extLst>
                <a:ext uri="{FF2B5EF4-FFF2-40B4-BE49-F238E27FC236}">
                  <a16:creationId xmlns:a16="http://schemas.microsoft.com/office/drawing/2014/main" id="{9690DAC5-9FBA-4943-959B-751AF2B46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6E858-3F3E-49CA-B45F-0671A8942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Source Sans Pro"/>
              </a:rPr>
              <a:t>Connect, explain, and understand the failures of socialism</a:t>
            </a:r>
          </a:p>
          <a:p>
            <a:pPr lvl="1"/>
            <a:r>
              <a:rPr lang="en-US" dirty="0">
                <a:ea typeface="Source Sans Pro"/>
              </a:rPr>
              <a:t>Examples include:</a:t>
            </a:r>
          </a:p>
          <a:p>
            <a:pPr lvl="2"/>
            <a:r>
              <a:rPr lang="en-US">
                <a:ea typeface="+mn-lt"/>
                <a:cs typeface="+mn-lt"/>
              </a:rPr>
              <a:t>Austria </a:t>
            </a:r>
          </a:p>
          <a:p>
            <a:pPr lvl="2"/>
            <a:r>
              <a:rPr lang="en-US" dirty="0">
                <a:ea typeface="Source Sans Pro"/>
              </a:rPr>
              <a:t>Russias' transition from socialism to liberal economics</a:t>
            </a:r>
          </a:p>
          <a:p>
            <a:pPr lvl="1"/>
            <a:endParaRPr lang="en-US" dirty="0">
              <a:ea typeface="Source Sans Pro"/>
            </a:endParaRPr>
          </a:p>
          <a:p>
            <a:pPr lvl="2"/>
            <a:endParaRPr lang="en-US" dirty="0">
              <a:ea typeface="Source Sans Pro"/>
            </a:endParaRPr>
          </a:p>
          <a:p>
            <a:pPr marL="914400" lvl="2" indent="0">
              <a:buNone/>
            </a:pPr>
            <a:endParaRPr lang="en-US" dirty="0">
              <a:ea typeface="Source Sans Pro"/>
            </a:endParaRPr>
          </a:p>
          <a:p>
            <a:endParaRPr lang="en-US" dirty="0">
              <a:ea typeface="Source Sans Pro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93F2521-5FCA-4EE4-ADB9-C71AB81B8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16299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49" name="Graphic 190">
              <a:extLst>
                <a:ext uri="{FF2B5EF4-FFF2-40B4-BE49-F238E27FC236}">
                  <a16:creationId xmlns:a16="http://schemas.microsoft.com/office/drawing/2014/main" id="{701F4A7E-EE52-4FFF-847D-941A57F6E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4C45BFB-2AD2-45F8-9F4B-9151A686E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2FD8094-5F5E-411D-96E3-0D8E76B94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0" name="Graphic 190">
              <a:extLst>
                <a:ext uri="{FF2B5EF4-FFF2-40B4-BE49-F238E27FC236}">
                  <a16:creationId xmlns:a16="http://schemas.microsoft.com/office/drawing/2014/main" id="{F3FB933A-7D1C-4A1F-9589-2006261FD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65C4036-D195-4D1E-B436-A03795967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4F38E9F-35FC-437D-BE4E-33FDF6056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4" name="Picture 4" descr="A picture containing text, sky, outdoor, people&#10;&#10;Description automatically generated">
            <a:extLst>
              <a:ext uri="{FF2B5EF4-FFF2-40B4-BE49-F238E27FC236}">
                <a16:creationId xmlns:a16="http://schemas.microsoft.com/office/drawing/2014/main" id="{0E9EF172-A3AE-4B4F-A1D6-9C067A578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22" r="25222" b="1"/>
          <a:stretch/>
        </p:blipFill>
        <p:spPr>
          <a:xfrm>
            <a:off x="7253021" y="1820334"/>
            <a:ext cx="3555043" cy="3217333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B7E220D-70BE-46E1-87EA-9239C108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66592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57" name="Graphic 4">
              <a:extLst>
                <a:ext uri="{FF2B5EF4-FFF2-40B4-BE49-F238E27FC236}">
                  <a16:creationId xmlns:a16="http://schemas.microsoft.com/office/drawing/2014/main" id="{FC1A5110-77D2-40E7-81AD-268BA675F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4FA2A3FD-1B3F-42AF-BC02-85F36E0565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D487CA-8FBC-4540-AC49-97AE50C65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D84CF57-47D1-43F3-A27F-4554C8874D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BEE7FBD-98AD-4AD4-8928-24BF44632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84FD382E-B389-4D8F-A55E-6DFA291F0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8382AB7-ABEA-406A-BC9C-E929CB72C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687410AC-739F-4AF0-B3F3-BA1EE2D84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297F7ECB-7025-4A18-B6C1-9A8F179D8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E8BF277F-8AC7-4B9F-A748-658BC32F4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861EEE4-BFC2-47F9-B33D-2CF7EF91D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6EDB4948-A661-493E-A726-89FD160435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90295D3-F01C-40D4-AC18-38CDB597D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DE279E4F-F139-423E-AF42-7C309EE9E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E503EF8-F0B7-4F0E-B82E-742BB8DB8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8BF1F2E6-2E0A-4F5C-AF29-167B9214D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465F6F4-1BA9-4F7B-9980-3571C7C5C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FF3428D-3135-4073-AB27-8292AA421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2EE4FAE5-DC40-43E2-BACB-84C2CCDA3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97E1E565-91F8-469C-998D-413D4E3D00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7AADD30B-6564-45CD-A760-00AD0ED73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3B9ABBD5-5E76-4812-A4CF-2A8B16A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2F97912E-EDA5-4A75-A106-B25426BB66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A8D15062-DCA7-43EE-AB75-CD9C80F379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80EB5712-3433-46B4-A8DF-04A8D03E3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6F3BFE28-EB41-4640-802B-FAA4F7378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203F4E0E-E3AE-4B10-B1BC-529CC3CD0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B83F41D-7419-46EC-8C00-37127DC3AA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991303F-ED54-4483-97A9-3143D1CA72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0B99A87F-D826-40DC-B688-B209D5253B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CB798D6-E3C9-41B2-8F20-F0CF87068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CF03CDA-070F-49AE-B37C-4D08A1BAD2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4CBFC42-413D-4BC6-9BEA-078040C01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4A02437-3BDD-4242-9C52-0DB006A35E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7209D1D0-DC11-43F3-8050-D8C01D3B6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8A37369D-62F1-4A67-B1A1-658CBED41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68CD3744-B811-40BE-B10F-4D5B1AA9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3048B8EA-2CD0-40CF-B570-BD99E0F77C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D8EA840-350B-405A-A1BB-40D93A00ED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6BFAC7FE-90ED-4400-9E88-D3EB802CF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F8A49AFF-4D6A-4290-A811-6ADBC2A2A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A5267CD0-3312-488A-ADC9-2A215FC9B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734AF3AE-4171-471C-AFDE-0A4B563D9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9761283D-6867-470C-85BB-833A5997B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232907EC-87D6-4A76-97C7-ED83798B8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9AE06A14-FDDB-4888-9F8A-C027B6FC7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408FBBF8-91F0-43DF-84FE-8585BD4C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0F8B312-3204-4812-9CED-599503CC0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B3163C36-49A9-42CD-84AB-945A548107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C737819E-C741-419C-8B07-6CBF226F4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86094C82-164A-490B-A711-CBC5914A7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B97614F7-51E5-4AEF-B768-8C452874D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B6227872-28BD-445D-96AD-EF00622F8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1DC2CF0-2FA0-43FC-9509-0C6DB072B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9795B481-57FF-4E8E-83AA-E5D2E3E2F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48378AF-5FAD-46E5-9709-EA405E6749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A673CCD4-0D19-45A5-A1E8-0C6F8E2C41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EE686E15-638D-450E-BD41-9EEC16695B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9970629-2923-493A-A315-FA7EDF13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D8839461-CBD3-4A9A-BBCF-09A8835874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06ACA65A-A638-4499-9A58-4BBB2D8502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1E2A7DEF-7652-4468-8E3F-6FF0C0A9F9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20F00C4-6808-4F91-8495-A7C27E49A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4254291C-CB21-424F-AF32-0C70F1642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6D37468-BE92-4741-86A9-1417F2AA4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2A361414-EF46-4101-B08C-BA761D10D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2B99449-370E-4EEE-9DB6-159197F27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FAA977E9-699A-4D73-B0CF-CE0C4EB2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9EDD115C-F555-4352-B8FB-C7F9829FA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9454379A-04D7-4413-8E59-262DB6BC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8E65F25A-79A5-4F0D-A340-475979F2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838E1E5B-3968-49BD-843C-C8C0F44C6E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94CA466D-7602-4464-BAB2-071A59F8A9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4A1357E7-09DA-4B68-A637-F277764E9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EFCA436-DAC9-4B9E-82BE-E0DE3F5C8A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FA482722-F397-4F01-97DD-D018FE637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5CF6C289-6A1B-4031-84CC-4DA52D08E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42F190D1-D9E1-46D5-A212-6560B860B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08ADD086-4DD1-4EBA-BC75-CD93AE4D4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75A280D7-478F-468E-9644-B09B8FDEB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C9BE9354-BB23-458F-9AE3-DD8AC4F1E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61A354D-F521-44EF-9140-7393D26D2E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76B3340-3BF4-4FB9-B7FA-751617C73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802BF6D-7C7F-41BF-B0CA-C5E6AFABB3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712FB0EF-009B-4384-BD25-D3C6EBCC9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22F2BA9-9373-465D-8F24-F58DB9B1B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FAD72B3-1B8B-4B05-B201-419A776FB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AC81E68B-1417-445D-9B51-60A0F91E5B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7D5A9E27-E07F-4466-9021-D25D85CDC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CF5DC41D-2B9C-4659-9F3E-C3A2BDE8B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5AA3263F-DADF-4BDD-82AC-F44BC4FE0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8999662B-626A-4D98-920C-CDA407F83B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6C410A6-2F1A-4222-8D50-2781C5D7E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221CD39-A736-45F1-92AA-8533C1D27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B3025FBC-7A41-410A-AC63-DD483277D2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09A5D562-F236-406C-A6FF-163F8FE290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8086E1B-8B11-4A2D-BB70-33C51E476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7B908F0B-B32A-46B3-8587-82EC271B8C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B2687ECF-D561-41B0-AD3C-7F627A412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F7F6218A-89E1-41D8-8C8C-6CF0F70F5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CAFE4E14-C851-4334-9F44-DFD70DD46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7011BCD2-D4B9-4726-8FF7-FF4B12983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D21E20DA-52FD-41FC-AB37-5468D9F20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69EB0F03-97F9-4207-9552-FD5F92185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F1675131-367D-4E22-8170-BE1BCA56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8CA3664D-20A4-4FCC-9CD3-E7A452C5B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A9515CFE-D1C5-4594-A572-DB2235C69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DCFB6755-EA85-4DA9-A570-59F500E95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824F6828-D6CE-44D4-BF48-6FA7F58862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7E302B6-BC6F-4DF5-B1FA-3BEE992671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42327E29-F07F-4C06-A1E3-19EBCABEE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1FF70127-1DB3-4507-ABD4-BE6242907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655D743-D6D1-4AAF-8644-B7B605330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AEB3D1EA-07D1-4406-BF5A-AEA41D7D2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DFB99DC-1A5F-455D-9AD5-B84298D1C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30CD14F4-787A-4CB1-87CB-FD4A28816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A23CE74A-BDFD-4B56-84CA-734581FCF2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E4FE61F-77E6-40E1-97B9-2B88B7CE9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C5471DE-7760-4942-9752-D8676B2BE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AFC6266D-DA02-4614-88F2-7077DCC291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AE1A43A2-78D9-4279-B715-FED7BD949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2B18DEA-1741-42E2-9097-7B5DE0018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A78E9B74-5DCA-4B60-89A6-2B3A85E24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057B4547-96DD-4BA0-994D-C76DE93AD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30454D66-4E7A-44FE-9822-3D34133AB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29051627-5724-440D-8B81-D4F83BE986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38507626-34D1-4BBF-B9EF-BDE8BBBFD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209CB8E9-BC41-4D95-B65F-8285256AD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FB597DBE-D5A0-45B1-A659-8452BF04A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053D2250-26AE-4ED4-8644-0A23D1CBC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932173CC-8796-4913-BFB5-DEABBA8553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79FC0C90-AECD-45F4-8BAD-CA3DAC393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475113E-1AC5-4621-A394-9D0657FC01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EF8491AB-6DD8-4293-B4D7-550388F1BB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1851A60B-8BBD-4C38-9143-0AF1DC783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9810BA7-727E-4871-A866-A0CD5EE6CD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E2252C24-7565-4F9E-81B7-F0385F30C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91095F58-4C7C-4261-AF74-4C8BEA99F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A79FED60-FFC3-4420-BB54-25D7E3D20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1B619CEC-F915-4E63-AF98-E4212F9F6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03FBB620-A91A-4FF4-B380-DC4FEC600F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912F7E0D-8362-4060-BB77-EC596B279A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4F11F9EE-F36A-4206-AE5B-60825B153B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F342A80B-ACB4-4C6F-8250-212611A28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D4EC40C9-93C0-498E-A05D-17EF46BB9B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E42CF2F2-4895-495A-B10B-EE6C93BDB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2AFEDFDC-CB51-46B4-8294-26B55F973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AD19ED5F-B560-4366-AD14-9EC71C7ED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2E95D3F-2E55-4021-9D6F-B6E7224C9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F45660DB-2DA2-4937-B362-69FA55D2B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FA488514-5D26-42FF-BD81-E9F2E1DE3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421E4366-604D-4893-BE4C-08D448A06C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9128E702-7B78-4B59-BAB4-530DF53A8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97456D98-32F2-4486-81EE-5CBDC5137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F3173B06-C53D-4E52-B3D3-7D10BB963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5E08649-A0F1-4F92-9B1A-23DD0768E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0386755E-BD00-42F5-8AFD-3FE177FD6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38479D89-3237-4F5A-9785-2F84E973FC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F86502C8-2734-48E5-9834-A8435644C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CEA77AA6-BB37-4CE8-9E75-DB4F595BA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CF79F8C8-5618-4880-A26B-8310380F0E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880EE80C-A78F-4B21-985E-50CACEF2E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0EDC8879-9797-42E5-AB8E-E36229BF3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1B37764D-AF04-4F2C-81D9-5EFA3E5C02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31C6105B-1E1B-4444-A6E5-5B157F3C16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559B4EC8-EFFF-4DCA-AAB8-26AF6679DE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ED93E274-9D58-4EC9-80D4-33D9D3A09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6E5616A1-0B5F-4D6D-910E-792B393B3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DD0D9C8-A2E7-4C95-BBC5-5E2D62D67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509401FA-7222-4A17-828C-1729888E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8" name="Graphic 4">
              <a:extLst>
                <a:ext uri="{FF2B5EF4-FFF2-40B4-BE49-F238E27FC236}">
                  <a16:creationId xmlns:a16="http://schemas.microsoft.com/office/drawing/2014/main" id="{7B025375-9B31-46A6-87EC-BA8E94E67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54AFC84-3FCF-4783-9CE6-BE7BCF5CB7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EC3B2D5-1605-4334-8CC6-33D5D53E7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93286B7-109A-47DD-BD18-3A8E2FCDF5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6E4611D-D180-45CC-95F3-4D780BF2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75D9DF6-64E6-48A9-89BE-1AEDF3DBA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77E91B6-62FE-4219-8648-2FA062EE04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05794AA-8ED8-4FEB-B9E2-3D6829552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CEF7D50-E12D-4F46-9B10-16E903FB7F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D885088-5CE2-4ABB-AC5F-8E295C63A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7F9B5BB-81CC-442B-B607-5F084799E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CC6AB35-BB47-42CE-9492-77B57C361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13E089E-A0F7-4B85-BFEF-EABBF3824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306C271-11BD-4ACA-99FC-BC847B6AB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51C39C2-B68B-4FB3-AF93-3B6EFC5EB8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19A9E62-BA64-414F-9053-428828BD4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0F1A2A5-D670-4734-B018-570175184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D896E20F-D59A-4E5C-AAC2-ED79FCAC3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3B49622-0DD4-4378-A974-3EC752B2DE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BF83D4D-5E95-4F61-8A1C-624625209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B270157-AA6D-4EE4-9506-368F8C97C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4DA0BEE-AE9D-4CE8-B249-C229E628E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D089CCA-7A85-405E-9AF7-96F814E3B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E30352E-9DBA-4777-A093-B6F3D6060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64C5F14-2A45-42AA-948A-6C7D19578F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3CF5D72-A8B6-4A2B-8F09-46F06C3B9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D32D7ED-2507-43E0-BCA0-69F1D9219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029896F-72B5-4FBB-98D7-A4A6B7A8E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735037E-DA25-4564-960C-F744D00E1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75717CD-2FAA-46E2-825A-5A409DC36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ABAD2C5-9937-47FF-9A17-132CEA54C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319C0FD-333B-49B2-B54F-959084B1C6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3F88462-C743-4DF3-9A31-09108B3DD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A47CC3C-9310-422C-8AF8-CF56E286B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4CBAB0F-DFA6-4370-AF0D-EAEA0DA18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B75D567-78A7-4986-B241-E03EB5B6A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6065FE5-5B5D-426F-A331-FFB91E483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8748863-F066-4C39-BA9E-951EA19F1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988B46B-EC58-4704-8960-75C617B2CE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C8F94F3-22A8-4403-BAF4-DA1344D120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144F6B6-FBD2-44C5-93F2-36FB060AB8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DFF1114-943E-4377-9482-AC35E9B91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29A169E-8860-41C6-B2BA-656C9E87F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1DA92F1-025A-41CC-892D-006269B6C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B423574-AD0E-466C-A690-E3BF7ABC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37E67DD-12D5-49FA-AE92-B1F4186329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E085075-A03E-4D1C-A2BE-219D51E77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552ECBE-4DF7-4004-80CB-33A3864DC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B1DFB18-112F-43BE-938F-949ACF4CE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107EA75-B66F-478F-A9A4-8BE4090A1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032A1FF-0163-4F65-9627-3D0E330E79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8F81DD7-3941-40F3-A5C5-1D25AD61E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67D955C-E4A5-47E9-B07D-7C7FD8E39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31DEA5B-7DF4-4F3E-B837-7388E6701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640D8A9-2845-4810-99AA-3464C47FB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1AA428D-A610-40EA-926D-72664C6A3A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88B6BF5-3A26-476D-AF79-46892B0AE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0D38E94-BDA0-466A-866C-7D754B54B6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E4807B4-64BB-4BB1-A6C7-B9F8B78FE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B74427A-2B27-4328-8ECD-0166E61D8A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58C6F50-4093-4240-B613-EA20F73E29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341C2F64-B446-495C-B3ED-DA19115FD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DDACDA-D780-49ED-88B3-AC1E6CECD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B6F340F-6BFF-4869-B569-850333B1C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4FC277F-1805-46F5-8D99-EE30A5FCD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E3D8861-A4CB-46F2-812C-4857D1E76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C3AD847-D9CA-4EC5-890E-21244786F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A89CE44-4244-411C-A74F-1446D8BC1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0E6026F-2714-4620-8EE9-3C55C2D6C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0A828ED-45A9-4D69-975D-19CD36650C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970CBCD0-B8B7-483D-A17D-9351A1A47F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BDEF120-B9AE-44F5-B98D-937D9C9293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8C22314-7ABA-46AF-98F6-EA626787D8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E57EC52-CDFD-4DC8-8C7F-DA76CBC94D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E44CDAD-CC81-4519-A934-3E75CB58F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7234B76-B5E7-497F-8C9A-BEADE7D2A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308AC98-72DE-4623-8351-5CDBA5F858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6BCA60F-A345-4A89-8E76-8F628DE24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712711F-FF52-40E0-8B6D-7AB132EFB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BB99ABA-6734-4713-A9AA-6A0613DB3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8DBC39A-A841-4DAD-A5EE-BAD254A4F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88E8002-19BD-4C58-ACEF-D092676D5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37DEA0B-D0C3-4386-B016-901208881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E085198-3B84-4E70-8004-5B739F0D0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F8854E4-646B-4843-9429-2E68B3AE9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75E4420-1C5B-4C29-9622-F3DA7E0BF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9099746-E839-480D-A294-385184855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5C60C66-6A6A-42B6-82CE-9F5BCAD5F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85425DE-B5F8-4166-8F76-168A6E6F5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F5E9558-8664-40E2-818A-C90536250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0CC716-8E51-492E-95F3-7DF5778E8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7956267-D439-4A6C-8779-9864DDF69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E566625F-0177-4163-AAC6-DD5AA352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1580694-1781-46F9-B2C4-76F4689BAD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635D9A5-51BC-49A2-9AE2-4C8147FC5E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6D58AC8-F8B3-4C3D-AE9F-26677AE63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3CA316E-6515-47CF-9F53-7A0EE31AF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F8E79866-F842-47A5-8D8C-0185FD69D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1939D2F-E660-4CFF-BF9C-2146DD9CC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F048F16-4CC3-406C-93A3-3CEDF31C4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A5658A8-AB7B-409C-A206-50CDD581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A4F8AC2-9FA1-4E5B-ACB2-661CAABFE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438DDE6-AE18-4B2A-92CE-57D6032A1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19B002FA-1035-4DE8-8097-3675A4FB2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99ADFD1-CBA1-4C59-A545-CA6EEAF2C4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85DDA6CB-B8BF-4E57-BF2E-5C880FAF8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A8B2946-9D70-4DD4-B9B2-606E8F83A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319A466-F3AE-4F1F-BD2F-77D9F148B0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6CF0A07-A757-404E-9880-5AF3D52DE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D3C2686-5B08-4159-865F-1B0A72E7EB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AAB7354-0524-4F71-83F0-35FAFA9EE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93C7EEE-727B-4A0D-AA01-3B0893F86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F98C909-0D3D-402C-86A1-9647DA57B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9CF4616-0FC7-4D90-97D4-47F26C31B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5151952-7057-44BC-B171-EC280CDD3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CC14CA9-836E-4131-9614-CC7AF80C7A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9227461-A59A-437A-A371-0B3DD0510E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564435B-AE59-45CC-A733-1D61AB9A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4964014-4F54-4767-B2A1-1E68A49A2E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AB12DA42-BE2F-486C-A207-50F0B2A0D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F35083CD-4EE4-48A6-BDE4-DCEB0CD08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ACA69B4-304D-4E76-91E8-B824CC474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5FBB8B7-7087-4F0C-8A80-BA19FA3C5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708B546A-B18E-4E08-B52F-1F1FB4515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4D083028-5844-4BA9-91D6-6066256F8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46BDB7B8-D976-4509-BB67-E960BEB6E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1F8D90CC-4AD0-49F4-B215-61FD0A2FE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A255F4C-2D85-48C3-A425-B1B090100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4D88F2F-ACB0-4172-BB9F-71ABC334D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102F024-AF29-4883-BE6C-52EFD0207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09DB4B0-EDB8-4635-9A3D-B48E596585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A4BB9B4-19AF-4964-8FDE-1C02C01F37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3466ACF5-678D-47AC-A8E1-250FBEA6E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CF4BE354-56F1-4CC0-ABC3-CFA225559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1FF6AB4A-7E14-48F4-B58E-D3BCD7F55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26A8026-2DFD-4691-81ED-CF8C6C8101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DCBE85A3-D478-4EBF-A094-768EDE80E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B03629E-D0C6-47D9-9E55-FB00BFBAD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7ECA1C99-3F19-4C93-9683-CDDBE284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6E53F2EA-BC30-4BEC-BBA5-FF485FD8B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4FE941FB-7EBE-489D-B1D8-06BC9E2F7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4FCECFFB-D979-4814-99CC-B8C0CCE04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5218BC88-1436-4861-9108-ED5C49172D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C43492A-8ADB-4CDA-976F-F9159DE14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48A8C4E-CD2B-4E83-895D-6B1071C5E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315E315-11E8-4514-BE71-EEA42E23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26C36A72-5D83-400B-9DC6-D6A4F7D36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F388598-6DD8-4B12-8DBD-1F8933348E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2ADD8C0-C6F0-46A9-8D78-B6026B55B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5CC1749-FD2F-40FD-AA5A-CAFE9C6E2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8F5A197-D6C9-4BDB-A9DE-7FFE84B35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B6C64F3-7126-4337-9067-15A64EF535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A902BCF-C9BF-4566-AC1E-1E91502F2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09B1FBFF-C965-462A-9B34-D01689CAFE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13CFECF-7502-40A2-92A6-3DBC74DF9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01280C84-683C-4088-8E3C-8A98A6749E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3747508C-3AE5-4D8D-A086-A46FDBEDE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EC02501-119D-4C07-AB8C-A131B125B1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8F899201-EDD3-4F1A-89A6-345290E70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25488C2-1481-42C0-AE4D-4052F7EFF7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84F224FC-B0FB-4A2E-A9BD-0F7CFB241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D04F68AF-F37B-4407-8471-E549ADCFAA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6030291B-8F7B-4D02-A35F-561C0DAA8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3E961417-D5BB-4D51-8FD8-3402284256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133EAFF3-FE9C-4606-89F9-19982C0FE9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1882DC7-070C-47B0-B378-FA112A6CA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BDF1B4B0-0A75-4538-A610-727209081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6E4AD28E-F206-45E2-9B00-A2E68FFB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35023C8-4EFD-461A-8FFD-C78035856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7FFEB6B5-C11C-4B5F-BCC4-C86C5659E6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4-C16B-4EEF-83AF-A42EBA13AEAA}"/>
              </a:ext>
            </a:extLst>
          </p:cNvPr>
          <p:cNvSpPr txBox="1"/>
          <p:nvPr/>
        </p:nvSpPr>
        <p:spPr>
          <a:xfrm>
            <a:off x="8438506" y="4837612"/>
            <a:ext cx="23695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34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63AD-AB90-4C5F-946A-F27DA869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How does this work achieve this?</a:t>
            </a:r>
            <a:br>
              <a:rPr lang="en-US" dirty="0">
                <a:ea typeface="Source Sans Pro"/>
              </a:rPr>
            </a:br>
            <a:r>
              <a:rPr lang="en-US" dirty="0">
                <a:ea typeface="Source Sans Pro"/>
              </a:rPr>
              <a:t>Austrian 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A0A27-6BB1-421C-9709-08B0295B3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Market-process tradition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FCF0E-D851-4794-AF4A-C91721C34B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Hayek – criticized socialism through a variety of lenses</a:t>
            </a:r>
          </a:p>
          <a:p>
            <a:pPr lvl="1"/>
            <a:r>
              <a:rPr lang="en-US" dirty="0">
                <a:ea typeface="Source Sans Pro"/>
              </a:rPr>
              <a:t>Political</a:t>
            </a:r>
          </a:p>
          <a:p>
            <a:pPr lvl="1"/>
            <a:r>
              <a:rPr lang="en-US" dirty="0">
                <a:ea typeface="Source Sans Pro"/>
              </a:rPr>
              <a:t>Social</a:t>
            </a:r>
          </a:p>
          <a:p>
            <a:pPr lvl="1"/>
            <a:r>
              <a:rPr lang="en-US" dirty="0">
                <a:ea typeface="Source Sans Pro"/>
              </a:rPr>
              <a:t>Economic </a:t>
            </a:r>
          </a:p>
          <a:p>
            <a:pPr marL="457200" lvl="1" indent="0">
              <a:buNone/>
            </a:pPr>
            <a:endParaRPr lang="en-US" dirty="0">
              <a:ea typeface="Source Sans Pro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C60D5-DBE9-43AB-9D92-38470D739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Political Economy of Public Choice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E0983-E510-4FC1-B9D0-31F1626EEB5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Use economic tools in regards political science</a:t>
            </a:r>
          </a:p>
          <a:p>
            <a:r>
              <a:rPr lang="en-US" dirty="0">
                <a:ea typeface="Source Sans Pro"/>
              </a:rPr>
              <a:t>Value-freedom</a:t>
            </a:r>
          </a:p>
        </p:txBody>
      </p:sp>
    </p:spTree>
    <p:extLst>
      <p:ext uri="{BB962C8B-B14F-4D97-AF65-F5344CB8AC3E}">
        <p14:creationId xmlns:p14="http://schemas.microsoft.com/office/powerpoint/2010/main" val="160680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43FD8-5B77-4183-9092-26614E9E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dirty="0">
                <a:ea typeface="Source Sans Pro"/>
              </a:rPr>
              <a:t>Why are there no Austrian socialists?</a:t>
            </a:r>
            <a:endParaRPr lang="en-US" dirty="0"/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0C3040-C8A1-43EB-97D3-522DB4D61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450918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30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ECABC-CFF0-4C87-921D-0830D38E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ea typeface="Source Sans Pro"/>
              </a:rPr>
              <a:t>The Austrian contribution to political economy</a:t>
            </a: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462339-38B0-4145-9F51-2BD1FB09E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773251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61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4223-762A-422B-BB99-1DBCBCE6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The Russian 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61317-C214-46F6-9582-4A360A89E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Source Sans Pro"/>
              </a:rPr>
              <a:t>Soviet Times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F6CFF-B060-41E9-AC91-39164D6002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Relied upon rich natural resources</a:t>
            </a:r>
          </a:p>
          <a:p>
            <a:pPr lvl="1"/>
            <a:r>
              <a:rPr lang="en-US" dirty="0">
                <a:ea typeface="Source Sans Pro"/>
              </a:rPr>
              <a:t>"Eroded" worth of oil stocks</a:t>
            </a:r>
          </a:p>
          <a:p>
            <a:pPr lvl="1"/>
            <a:r>
              <a:rPr lang="en-US" dirty="0">
                <a:ea typeface="Source Sans Pro"/>
              </a:rPr>
              <a:t>Factor in collapse of the system</a:t>
            </a:r>
          </a:p>
          <a:p>
            <a:pPr lvl="1"/>
            <a:endParaRPr lang="en-US" dirty="0">
              <a:ea typeface="Source Sans Pro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5227A-809E-4C3F-8F82-500E88767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6979"/>
            <a:ext cx="5660165" cy="818096"/>
          </a:xfrm>
        </p:spPr>
        <p:txBody>
          <a:bodyPr>
            <a:normAutofit/>
          </a:bodyPr>
          <a:lstStyle/>
          <a:p>
            <a:r>
              <a:rPr lang="en-US" dirty="0">
                <a:ea typeface="Source Sans Pro"/>
              </a:rPr>
              <a:t>Post-Soviet (Attempted) Transformation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5C7B5-3DF1-47A3-8AA2-025169FDAD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Attempt to establish a "dual transformation" in politics and economics</a:t>
            </a:r>
          </a:p>
          <a:p>
            <a:pPr lvl="1"/>
            <a:r>
              <a:rPr lang="en-US" dirty="0">
                <a:ea typeface="Source Sans Pro"/>
              </a:rPr>
              <a:t>30% of the population lived on less than $40/month</a:t>
            </a:r>
          </a:p>
          <a:p>
            <a:r>
              <a:rPr lang="en-US" dirty="0">
                <a:ea typeface="Source Sans Pro"/>
              </a:rPr>
              <a:t>"Here" wasn't specified and "there" was not defined</a:t>
            </a:r>
          </a:p>
        </p:txBody>
      </p:sp>
      <p:pic>
        <p:nvPicPr>
          <p:cNvPr id="7" name="Picture 7" descr="A picture containing outdoor, building, place of worship, castle&#10;&#10;Description automatically generated">
            <a:extLst>
              <a:ext uri="{FF2B5EF4-FFF2-40B4-BE49-F238E27FC236}">
                <a16:creationId xmlns:a16="http://schemas.microsoft.com/office/drawing/2014/main" id="{3E800C70-B8FF-4FF7-9826-95477F6B9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9314" y="4442560"/>
            <a:ext cx="3657600" cy="2065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2FF34B-80DC-4251-88A4-378093E633A7}"/>
              </a:ext>
            </a:extLst>
          </p:cNvPr>
          <p:cNvSpPr txBox="1"/>
          <p:nvPr/>
        </p:nvSpPr>
        <p:spPr>
          <a:xfrm>
            <a:off x="703943" y="5971268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7938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3C05-EC30-4837-9F1A-6024D38E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Source Sans Pro"/>
              </a:rPr>
              <a:t>The political infrastructure of economic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EF05F-47F5-47B5-9B2E-7920B4D22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What is the difference between the first, second, and third world?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290F2-7FBF-4EF3-BAB4-36B262B976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Developed v. Underdeveloped</a:t>
            </a:r>
          </a:p>
          <a:p>
            <a:r>
              <a:rPr lang="en-US" dirty="0">
                <a:ea typeface="Source Sans Pro"/>
              </a:rPr>
              <a:t>Capitalist v. Non-capitalist</a:t>
            </a:r>
          </a:p>
          <a:p>
            <a:pPr lvl="1"/>
            <a:r>
              <a:rPr lang="en-US" dirty="0">
                <a:ea typeface="Source Sans Pro"/>
              </a:rPr>
              <a:t>Lange – economics is a universal science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DF318-2691-482F-BEFB-09CA6B1E1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What is needed to create more understanding?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0B83E-24FF-4B8E-8439-1AB59F93EF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Detailed historical studies of </a:t>
            </a:r>
            <a:r>
              <a:rPr lang="en-US" dirty="0">
                <a:ea typeface="+mn-lt"/>
                <a:cs typeface="+mn-lt"/>
              </a:rPr>
              <a:t>development across countries </a:t>
            </a:r>
            <a:endParaRPr lang="en-US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495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7C37-B934-48E7-9E5B-072AC34F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"/>
              </a:rPr>
              <a:t>Soviet venality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2C9EC-0FB2-412E-B504-659E2402D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76461"/>
            <a:ext cx="5157787" cy="928614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r>
              <a:rPr lang="en-US" sz="3200" b="0" dirty="0">
                <a:ea typeface="+mn-lt"/>
                <a:cs typeface="+mn-lt"/>
              </a:rPr>
              <a:t>Why did </a:t>
            </a:r>
            <a:r>
              <a:rPr lang="en-US" sz="3200" b="0" i="1" dirty="0">
                <a:ea typeface="+mn-lt"/>
                <a:cs typeface="+mn-lt"/>
              </a:rPr>
              <a:t>Perestroika </a:t>
            </a:r>
            <a:r>
              <a:rPr lang="en-US" sz="3200" b="0" dirty="0">
                <a:ea typeface="+mn-lt"/>
                <a:cs typeface="+mn-lt"/>
              </a:rPr>
              <a:t>fail?</a:t>
            </a:r>
            <a:endParaRPr lang="en-US" sz="3200">
              <a:ea typeface="Source Sans Pro"/>
            </a:endParaRPr>
          </a:p>
          <a:p>
            <a:endParaRPr lang="en-US" dirty="0">
              <a:ea typeface="Source Sans Pro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A4B30-583D-4E03-9D65-A2D7062E19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Moved too quickly</a:t>
            </a:r>
          </a:p>
          <a:p>
            <a:r>
              <a:rPr lang="en-US" dirty="0">
                <a:ea typeface="Source Sans Pro"/>
              </a:rPr>
              <a:t>Reforms failed</a:t>
            </a:r>
          </a:p>
          <a:p>
            <a:r>
              <a:rPr lang="en-US" dirty="0">
                <a:ea typeface="Source Sans Pro"/>
              </a:rPr>
              <a:t>Could not gain enough political support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FEA7C-5442-45CD-BB17-1369AE42F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582" y="1215820"/>
            <a:ext cx="5183188" cy="823912"/>
          </a:xfrm>
        </p:spPr>
        <p:txBody>
          <a:bodyPr>
            <a:normAutofit/>
          </a:bodyPr>
          <a:lstStyle/>
          <a:p>
            <a:endParaRPr lang="en-US" sz="3200" dirty="0">
              <a:ea typeface="Source Sans Pro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76E54-8C8D-49E7-9AD3-441B455978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Source Sans Pro"/>
            </a:endParaRPr>
          </a:p>
        </p:txBody>
      </p:sp>
      <p:pic>
        <p:nvPicPr>
          <p:cNvPr id="7" name="Picture 7" descr="A picture containing text, tableware, vector graphics&#10;&#10;Description automatically generated">
            <a:extLst>
              <a:ext uri="{FF2B5EF4-FFF2-40B4-BE49-F238E27FC236}">
                <a16:creationId xmlns:a16="http://schemas.microsoft.com/office/drawing/2014/main" id="{C1ADF195-E15D-45CB-9F60-66BBEF4BD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67419" y="2745530"/>
            <a:ext cx="3802741" cy="20981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748FF1-7A65-40BE-8FDA-BA7396AFD376}"/>
              </a:ext>
            </a:extLst>
          </p:cNvPr>
          <p:cNvSpPr txBox="1"/>
          <p:nvPr/>
        </p:nvSpPr>
        <p:spPr>
          <a:xfrm>
            <a:off x="7737499" y="624697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9464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Oval 61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4" name="Rectangle 6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65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712E6-4654-4129-AFB1-80B1FAC6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671" y="574989"/>
            <a:ext cx="4593817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Nomenklatura</a:t>
            </a:r>
            <a:endParaRPr lang="en-US" sz="4400"/>
          </a:p>
          <a:p>
            <a:endParaRPr lang="en-US" sz="4400"/>
          </a:p>
        </p:txBody>
      </p:sp>
      <p:sp>
        <p:nvSpPr>
          <p:cNvPr id="63" name="Freeform: Shape 69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5" name="Freeform: Shape 71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638D8-2E84-4CD4-98C7-56FBE167A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414" y="2575679"/>
            <a:ext cx="6393588" cy="35945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A large, powerful, highly organized and cohesive interest group whose members benefitted from the (Soviet) status quo. </a:t>
            </a:r>
            <a:endParaRPr lang="en-US" sz="2400" dirty="0">
              <a:ea typeface="Source Sans Pro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ea typeface="Source Sans Pro"/>
              </a:rPr>
              <a:t>Issues of credibility and commitment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ea typeface="Source Sans Pro"/>
              </a:rPr>
              <a:t>Optimal intervention – large degree of discretionary control be entrusted to government decision-makers.</a:t>
            </a:r>
          </a:p>
        </p:txBody>
      </p:sp>
      <p:sp>
        <p:nvSpPr>
          <p:cNvPr id="67" name="Freeform: Shape 73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9" name="Picture 49" descr="A picture containing sky, outdoor, boat, ship&#10;&#10;Description automatically generated">
            <a:extLst>
              <a:ext uri="{FF2B5EF4-FFF2-40B4-BE49-F238E27FC236}">
                <a16:creationId xmlns:a16="http://schemas.microsoft.com/office/drawing/2014/main" id="{48BD2253-AB67-4125-8884-1DFCCF957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491" r="11260" b="1"/>
          <a:stretch/>
        </p:blipFill>
        <p:spPr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pic>
        <p:nvPicPr>
          <p:cNvPr id="46" name="Picture 46">
            <a:extLst>
              <a:ext uri="{FF2B5EF4-FFF2-40B4-BE49-F238E27FC236}">
                <a16:creationId xmlns:a16="http://schemas.microsoft.com/office/drawing/2014/main" id="{CE63F524-E73D-4892-B507-F23DDC1E96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1778" r="1224" b="3"/>
          <a:stretch/>
        </p:blipFill>
        <p:spPr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grpSp>
        <p:nvGrpSpPr>
          <p:cNvPr id="78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7D594A2-066D-4A40-B746-B5320DD81A97}"/>
              </a:ext>
            </a:extLst>
          </p:cNvPr>
          <p:cNvSpPr txBox="1"/>
          <p:nvPr/>
        </p:nvSpPr>
        <p:spPr>
          <a:xfrm>
            <a:off x="9945872" y="6870700"/>
            <a:ext cx="224612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8180F4-11D3-4929-9240-6BCE1CCDAA91}"/>
              </a:ext>
            </a:extLst>
          </p:cNvPr>
          <p:cNvSpPr txBox="1"/>
          <p:nvPr/>
        </p:nvSpPr>
        <p:spPr>
          <a:xfrm>
            <a:off x="7563614" y="6870700"/>
            <a:ext cx="23695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202629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FunkyShapesDarkVTI</vt:lpstr>
      <vt:lpstr>Calculation and coordination</vt:lpstr>
      <vt:lpstr>Goal: </vt:lpstr>
      <vt:lpstr>How does this work achieve this? Austrian Example</vt:lpstr>
      <vt:lpstr>Why are there no Austrian socialists?</vt:lpstr>
      <vt:lpstr>The Austrian contribution to political economy</vt:lpstr>
      <vt:lpstr>The Russian Example</vt:lpstr>
      <vt:lpstr>The political infrastructure of economic development</vt:lpstr>
      <vt:lpstr>Soviet venality</vt:lpstr>
      <vt:lpstr>Nomenklatura </vt:lpstr>
      <vt:lpstr>The question of culture</vt:lpstr>
      <vt:lpstr>Relation to common text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395</cp:revision>
  <dcterms:created xsi:type="dcterms:W3CDTF">2021-08-17T20:33:33Z</dcterms:created>
  <dcterms:modified xsi:type="dcterms:W3CDTF">2021-08-21T03:00:35Z</dcterms:modified>
</cp:coreProperties>
</file>